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317" r:id="rId3"/>
    <p:sldId id="320" r:id="rId4"/>
    <p:sldId id="318" r:id="rId5"/>
    <p:sldId id="319" r:id="rId6"/>
    <p:sldId id="322" r:id="rId7"/>
    <p:sldId id="323" r:id="rId8"/>
    <p:sldId id="324" r:id="rId9"/>
    <p:sldId id="325" r:id="rId10"/>
    <p:sldId id="326" r:id="rId11"/>
    <p:sldId id="327" r:id="rId12"/>
    <p:sldId id="331" r:id="rId13"/>
    <p:sldId id="338" r:id="rId14"/>
    <p:sldId id="337" r:id="rId15"/>
    <p:sldId id="339" r:id="rId16"/>
    <p:sldId id="336" r:id="rId17"/>
    <p:sldId id="333" r:id="rId18"/>
    <p:sldId id="334" r:id="rId19"/>
    <p:sldId id="335" r:id="rId20"/>
    <p:sldId id="31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8BE21-487E-43D5-B4A8-4979217CF737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82C62-4356-465C-BEBC-50A459307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13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4FC3-6FA9-430A-8720-30B006782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F9313D-4E84-4127-B3D3-C26897CFF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DACE0-9434-454F-A30D-CB2FE3C43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29B6-EEE4-4A75-B520-D2453EB76E73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2EB14-BD3C-4203-B0FE-BECD6AB26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8DD3D-AD58-439D-BBDC-72385BD4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6067-4512-4B5A-A0C6-2C53845B1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4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8C167-72C4-4BF4-9A20-5FD498C8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6EF57-E19A-4759-BC09-06CD01D63A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C0DA3-F1FB-4FB6-8C83-2D19D842F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29B6-EEE4-4A75-B520-D2453EB76E73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D8862-E85A-4129-ACAE-32BC4817E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511E7-1AEF-479E-9591-0A52571B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6067-4512-4B5A-A0C6-2C53845B1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49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78485-E0B5-4A70-B493-3F31A2F96D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72C017-0047-4220-9E34-6A603B8B4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FD32D-F718-4C80-84B9-285FD311E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29B6-EEE4-4A75-B520-D2453EB76E73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F9476-FCD1-42E9-B670-3CE7B00E8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B58DD-FF97-447E-924E-FFEB203A4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6067-4512-4B5A-A0C6-2C53845B1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42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348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FB6E1-3767-4D1C-ADE6-A3379CA8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5068E-9885-4674-A770-5EB01CA7C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D7B91-EEE0-4791-89F2-D6DF64462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29B6-EEE4-4A75-B520-D2453EB76E73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32429-78D8-447A-82DD-8735E2757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F6423-F8B3-4CE8-B95D-FD41CD00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6067-4512-4B5A-A0C6-2C53845B1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6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58E7-1C1C-4995-BAE5-B3791229A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32520-7F21-4D8A-8B8D-576ED7D8A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D66FF-C70E-4BC0-A857-090ACCAA1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29B6-EEE4-4A75-B520-D2453EB76E73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E9546-28F9-4215-8FA7-39507DE9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687F8-763E-42B0-8316-28AB8732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6067-4512-4B5A-A0C6-2C53845B1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58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4D92-ED2C-4DDA-B69C-14E94741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0A2AF-78C4-4612-AA6B-6F535102A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4EF6D-BE7C-475D-B1E7-57EF53306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78166-7AC3-4574-9329-DCE64B6F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29B6-EEE4-4A75-B520-D2453EB76E73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37CF1-D9F5-4AF5-9AC9-425FE57CF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3897A-D505-4A0C-B230-2A894E598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6067-4512-4B5A-A0C6-2C53845B1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30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A8561-1CF7-4366-883D-F3EFE00E5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3D2C-1B2B-4A01-9DF0-882831FE5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25A406-8EB6-4AD2-9D60-FE93DCFF8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D20C0F-5129-492F-B8C3-15D10550A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87D04E-EAD1-4691-93F3-A446E192C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640B23-4718-4A97-8A78-4D3EDB45C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29B6-EEE4-4A75-B520-D2453EB76E73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B274C1-C89B-405A-9675-969CBD08B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D6B876-2574-4ED0-882E-33410B150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6067-4512-4B5A-A0C6-2C53845B1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62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8A54B-B59B-4E38-838C-E39DE7636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33A0F8-7EAC-4411-8BA6-C115ABC52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29B6-EEE4-4A75-B520-D2453EB76E73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A1F34-25BA-40FD-8FC1-872EFE969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29C29-75DD-4A7E-BBDB-89D44345F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6067-4512-4B5A-A0C6-2C53845B1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8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DA89AB-AFE1-4272-92E4-6502ECB24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29B6-EEE4-4A75-B520-D2453EB76E73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50C48E-DCD7-479D-B8AD-877A58EE9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A3FE8-4E8E-430A-BF7D-8A28B4BE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6067-4512-4B5A-A0C6-2C53845B1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30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C9E07-5B71-4843-9D3E-BAE70AF7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65D1C-EF78-4BA6-A88A-F7B4CD362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E5FCD-D342-4553-91F1-7532CB9F3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0FF44-CF27-41A7-A0B0-82A31E0DC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29B6-EEE4-4A75-B520-D2453EB76E73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5FDBD4-76A2-4C72-AB5F-E79EF8D29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6312D-91B7-416E-A5C9-A8EF0BDCA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6067-4512-4B5A-A0C6-2C53845B1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50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29669-EEEE-4AA7-8918-72EBDA53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437D5D-F90B-4DC6-827F-603B3CD6AD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0B4533-385F-418A-A7F3-DE9273BF6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9FA45-D7F8-43AA-837E-8DE0C798F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29B6-EEE4-4A75-B520-D2453EB76E73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1E10D-742B-4C68-9C8E-D0AB482D6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3FE91-365D-4D43-8853-5E06A79C8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6067-4512-4B5A-A0C6-2C53845B1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12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40892-6D58-4EE4-9111-28F73B4B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4C598-2205-4B2A-8F46-C7023D6DB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3EDB0-D571-4B40-B7D5-B41C4DA15F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E29B6-EEE4-4A75-B520-D2453EB76E73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F8FBD-ADAC-461D-A65B-0C1488EB8E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DC73A-0AAC-4E61-B449-EBDB2D847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66067-4512-4B5A-A0C6-2C53845B1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5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kivy.org/doc/stable/tutorials/pong.html" TargetMode="External"/><Relationship Id="rId2" Type="http://schemas.openxmlformats.org/officeDocument/2006/relationships/hyperlink" Target="https://www.intel.ai/demystifying-deep-reinforcement-learnin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kkhut/Deep-Reinforcement-Learning-for-Simulated-Self-Driving-Car" TargetMode="External"/><Relationship Id="rId4" Type="http://schemas.openxmlformats.org/officeDocument/2006/relationships/hyperlink" Target="https://www.udemy.com/artificial-intelligence-az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cture/practical-rl/markov-decision-process-d9I1E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6865C-D1DC-4317-912D-20E21DBCB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2589166"/>
            <a:ext cx="5722070" cy="2149311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Deep Reinforcement Learning for Simulated Self Driving Car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C7CFD-54AC-42E2-B930-5328F2356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3734" y="5390029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Presented By: Gunjan Khut</a:t>
            </a:r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77E94-4519-4AD3-8223-1C552B9C1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751352"/>
            <a:ext cx="4047843" cy="3987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6F458B-6A09-4576-A813-2BEBC952C089}"/>
              </a:ext>
            </a:extLst>
          </p:cNvPr>
          <p:cNvSpPr txBox="1"/>
          <p:nvPr/>
        </p:nvSpPr>
        <p:spPr>
          <a:xfrm>
            <a:off x="7698530" y="6297826"/>
            <a:ext cx="518045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schemeClr val="bg1"/>
                </a:solidFill>
              </a:rPr>
              <a:t>ENMP 808F – Robot Learning</a:t>
            </a:r>
          </a:p>
        </p:txBody>
      </p:sp>
    </p:spTree>
    <p:extLst>
      <p:ext uri="{BB962C8B-B14F-4D97-AF65-F5344CB8AC3E}">
        <p14:creationId xmlns:p14="http://schemas.microsoft.com/office/powerpoint/2010/main" val="4200459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28C8B6-F539-48DA-BA7F-72CB4D010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Deep Q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CAA0A-F2C5-432E-B9A1-84D140036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624794" cy="406598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Artificial Neural Network</a:t>
            </a:r>
          </a:p>
          <a:p>
            <a:pPr lvl="1"/>
            <a:r>
              <a:rPr lang="en-US" sz="1800" dirty="0"/>
              <a:t>Number of Hidden Layer : 1 </a:t>
            </a:r>
          </a:p>
          <a:p>
            <a:pPr lvl="1"/>
            <a:r>
              <a:rPr lang="en-US" sz="1800" dirty="0"/>
              <a:t>Number of Input neuron : 5 </a:t>
            </a:r>
          </a:p>
          <a:p>
            <a:pPr lvl="1"/>
            <a:r>
              <a:rPr lang="en-US" sz="1800" dirty="0"/>
              <a:t>Number of output neuron : 3 </a:t>
            </a:r>
          </a:p>
          <a:p>
            <a:pPr lvl="1"/>
            <a:r>
              <a:rPr lang="en-US" sz="1800" dirty="0"/>
              <a:t>Number of neuron in hidden layer : 30 </a:t>
            </a:r>
          </a:p>
          <a:p>
            <a:pPr lvl="1"/>
            <a:r>
              <a:rPr lang="en-US" sz="1800" dirty="0"/>
              <a:t>Forward Activation function : Rectifier</a:t>
            </a:r>
          </a:p>
          <a:p>
            <a:pPr lvl="1"/>
            <a:r>
              <a:rPr lang="en-US" sz="1800" dirty="0"/>
              <a:t>Optimization function : Adam </a:t>
            </a:r>
          </a:p>
          <a:p>
            <a:pPr lvl="1"/>
            <a:r>
              <a:rPr lang="en-US" sz="1800" dirty="0"/>
              <a:t>Initial learning rate : 0.001 </a:t>
            </a:r>
          </a:p>
          <a:p>
            <a:pPr lvl="1"/>
            <a:r>
              <a:rPr lang="en-US" sz="1800" dirty="0"/>
              <a:t>Replay Memory Size : 100,000  Transition.</a:t>
            </a:r>
          </a:p>
          <a:p>
            <a:r>
              <a:rPr lang="en-US" sz="2400" dirty="0"/>
              <a:t>The neural network predict Q values which are then compared with target Q value to get the error, which is then used to update weights from back propagation.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094785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E1856-191A-4064-AB8B-ACEABB9CB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4711652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262626"/>
                </a:solidFill>
              </a:rPr>
              <a:t>Task 1 : Movement from A to B</a:t>
            </a:r>
          </a:p>
        </p:txBody>
      </p:sp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569EE1F-E3C3-4C14-81F4-F19C4C6E3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02" y="712175"/>
            <a:ext cx="3661374" cy="2956560"/>
          </a:xfrm>
          <a:prstGeom prst="rect">
            <a:avLst/>
          </a:prstGeom>
        </p:spPr>
      </p:pic>
      <p:pic>
        <p:nvPicPr>
          <p:cNvPr id="11" name="Task1_after training">
            <a:hlinkClick r:id="" action="ppaction://media"/>
            <a:extLst>
              <a:ext uri="{FF2B5EF4-FFF2-40B4-BE49-F238E27FC236}">
                <a16:creationId xmlns:a16="http://schemas.microsoft.com/office/drawing/2014/main" id="{91680002-464B-4F90-8123-B8F73EA3EA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39942" y="121568"/>
            <a:ext cx="6080831" cy="446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9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CA90E-426E-4B8C-B963-9D38B8103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412434"/>
            <a:ext cx="8991600" cy="1012150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404040"/>
                </a:solidFill>
              </a:rPr>
              <a:t>Result : Task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CF057A-139E-4D4A-B67A-E90986EBF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194" y="5688535"/>
            <a:ext cx="6801612" cy="5361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FFFFFF"/>
                </a:solidFill>
              </a:rPr>
              <a:t>Maximum reward achieved at 4,000 </a:t>
            </a:r>
            <a:r>
              <a:rPr lang="en-US" sz="1800">
                <a:solidFill>
                  <a:srgbClr val="FFFFFF"/>
                </a:solidFill>
              </a:rPr>
              <a:t>simulation runs.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D0C7C47-A4BA-4B17-88F1-C4314122A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02" y="42554"/>
            <a:ext cx="7313822" cy="38720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86F2BE-5987-4CC5-88FF-3A53D5731147}"/>
              </a:ext>
            </a:extLst>
          </p:cNvPr>
          <p:cNvSpPr txBox="1"/>
          <p:nvPr/>
        </p:nvSpPr>
        <p:spPr>
          <a:xfrm>
            <a:off x="4601850" y="3914578"/>
            <a:ext cx="298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Reward vs Time Plot ( Task 1)</a:t>
            </a:r>
          </a:p>
        </p:txBody>
      </p:sp>
    </p:spTree>
    <p:extLst>
      <p:ext uri="{BB962C8B-B14F-4D97-AF65-F5344CB8AC3E}">
        <p14:creationId xmlns:p14="http://schemas.microsoft.com/office/powerpoint/2010/main" val="3668783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E1856-191A-4064-AB8B-ACEABB9CB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07" y="4714398"/>
            <a:ext cx="8451546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262626"/>
                </a:solidFill>
              </a:rPr>
              <a:t>Task 2 : Movement confined in a Road while going from A to 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9EE1F-E3C3-4C14-81F4-F19C4C6E3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30" y="712175"/>
            <a:ext cx="3659918" cy="2956560"/>
          </a:xfrm>
          <a:prstGeom prst="rect">
            <a:avLst/>
          </a:prstGeom>
        </p:spPr>
      </p:pic>
      <p:pic>
        <p:nvPicPr>
          <p:cNvPr id="8" name="Task 2 - Cropped">
            <a:hlinkClick r:id="" action="ppaction://media"/>
            <a:extLst>
              <a:ext uri="{FF2B5EF4-FFF2-40B4-BE49-F238E27FC236}">
                <a16:creationId xmlns:a16="http://schemas.microsoft.com/office/drawing/2014/main" id="{29D0C12D-D6D0-4CC6-AD3F-C4DA25927B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84672"/>
            <a:ext cx="5704869" cy="4512856"/>
          </a:xfrm>
        </p:spPr>
      </p:pic>
    </p:spTree>
    <p:extLst>
      <p:ext uri="{BB962C8B-B14F-4D97-AF65-F5344CB8AC3E}">
        <p14:creationId xmlns:p14="http://schemas.microsoft.com/office/powerpoint/2010/main" val="388165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CA90E-426E-4B8C-B963-9D38B8103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412434"/>
            <a:ext cx="8991600" cy="1012150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404040"/>
                </a:solidFill>
              </a:rPr>
              <a:t>Result : Task 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CF057A-139E-4D4A-B67A-E90986EBF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194" y="5688535"/>
            <a:ext cx="6801612" cy="5361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FFFFFF"/>
                </a:solidFill>
              </a:rPr>
              <a:t>Maximum reward achieved at 20,000 simulation runs.</a:t>
            </a:r>
          </a:p>
        </p:txBody>
      </p:sp>
      <p:pic>
        <p:nvPicPr>
          <p:cNvPr id="9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D0C7C47-A4BA-4B17-88F1-C4314122AC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" t="4349" r="3116" b="2792"/>
          <a:stretch/>
        </p:blipFill>
        <p:spPr>
          <a:xfrm>
            <a:off x="2510746" y="42554"/>
            <a:ext cx="7751935" cy="38720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86F2BE-5987-4CC5-88FF-3A53D5731147}"/>
              </a:ext>
            </a:extLst>
          </p:cNvPr>
          <p:cNvSpPr txBox="1"/>
          <p:nvPr/>
        </p:nvSpPr>
        <p:spPr>
          <a:xfrm>
            <a:off x="4601850" y="3914578"/>
            <a:ext cx="298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Reward vs Time Plot ( Task 2)</a:t>
            </a:r>
          </a:p>
        </p:txBody>
      </p:sp>
    </p:spTree>
    <p:extLst>
      <p:ext uri="{BB962C8B-B14F-4D97-AF65-F5344CB8AC3E}">
        <p14:creationId xmlns:p14="http://schemas.microsoft.com/office/powerpoint/2010/main" val="2215602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E1856-191A-4064-AB8B-ACEABB9CB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07" y="4818984"/>
            <a:ext cx="8451546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262626"/>
                </a:solidFill>
              </a:rPr>
              <a:t>Task 3 : Collison avoidance while going from A to 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9EE1F-E3C3-4C14-81F4-F19C4C6E3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9" y="744496"/>
            <a:ext cx="3929263" cy="3104742"/>
          </a:xfrm>
          <a:prstGeom prst="rect">
            <a:avLst/>
          </a:prstGeom>
        </p:spPr>
      </p:pic>
      <p:pic>
        <p:nvPicPr>
          <p:cNvPr id="9" name="Task 3 - Cropped">
            <a:hlinkClick r:id="" action="ppaction://media"/>
            <a:extLst>
              <a:ext uri="{FF2B5EF4-FFF2-40B4-BE49-F238E27FC236}">
                <a16:creationId xmlns:a16="http://schemas.microsoft.com/office/drawing/2014/main" id="{3CF38A67-2160-43EC-B745-B06CAB3C18C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8313" y="113121"/>
            <a:ext cx="5769204" cy="4592910"/>
          </a:xfrm>
        </p:spPr>
      </p:pic>
    </p:spTree>
    <p:extLst>
      <p:ext uri="{BB962C8B-B14F-4D97-AF65-F5344CB8AC3E}">
        <p14:creationId xmlns:p14="http://schemas.microsoft.com/office/powerpoint/2010/main" val="245208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CA90E-426E-4B8C-B963-9D38B8103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8" y="4676385"/>
            <a:ext cx="8991600" cy="1012150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404040"/>
                </a:solidFill>
              </a:rPr>
              <a:t>Result : Task 3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CF057A-139E-4D4A-B67A-E90986EBF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192" y="5812947"/>
            <a:ext cx="6801612" cy="5361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FFFFFF"/>
                </a:solidFill>
              </a:rPr>
              <a:t>Maximum reward achieved at 13,000 simulation runs.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D0C7C47-A4BA-4B17-88F1-C4314122A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007" y="42553"/>
            <a:ext cx="7924386" cy="40472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86F2BE-5987-4CC5-88FF-3A53D5731147}"/>
              </a:ext>
            </a:extLst>
          </p:cNvPr>
          <p:cNvSpPr txBox="1"/>
          <p:nvPr/>
        </p:nvSpPr>
        <p:spPr>
          <a:xfrm>
            <a:off x="4601849" y="4182641"/>
            <a:ext cx="298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Reward vs Time Plot ( Task 3)</a:t>
            </a:r>
          </a:p>
        </p:txBody>
      </p:sp>
    </p:spTree>
    <p:extLst>
      <p:ext uri="{BB962C8B-B14F-4D97-AF65-F5344CB8AC3E}">
        <p14:creationId xmlns:p14="http://schemas.microsoft.com/office/powerpoint/2010/main" val="3479970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51FFF-4A4B-4ABA-BE9C-CE35FD226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2" y="4474944"/>
            <a:ext cx="8148734" cy="891479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262626"/>
                </a:solidFill>
              </a:rPr>
              <a:t>Challenges and Future Work 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B818E-68F3-4B80-919B-154C3AFFD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1632" y="5727724"/>
            <a:ext cx="7939231" cy="7689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Though car performed very well in all three task , but when map was made more complex , it did not achieved the maximum rewards.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Complicated Task - cropped">
            <a:hlinkClick r:id="" action="ppaction://media"/>
            <a:extLst>
              <a:ext uri="{FF2B5EF4-FFF2-40B4-BE49-F238E27FC236}">
                <a16:creationId xmlns:a16="http://schemas.microsoft.com/office/drawing/2014/main" id="{7F09D957-06B3-4F23-A213-DF7803C823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8180" y="136445"/>
            <a:ext cx="5495638" cy="420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1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7F7FF0-50B6-41C1-8F06-327D529C6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2" y="4741682"/>
            <a:ext cx="3900926" cy="1751649"/>
          </a:xfrm>
          <a:prstGeom prst="ellipse">
            <a:avLst/>
          </a:prstGeom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Future Work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705230-7503-4C12-8553-CFEBAAB8C8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" t="4664" r="3534" b="1086"/>
          <a:stretch/>
        </p:blipFill>
        <p:spPr>
          <a:xfrm>
            <a:off x="1989248" y="157333"/>
            <a:ext cx="8210455" cy="401548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3D994-0A4E-41BA-A3E8-AE97F2A38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8"/>
            <a:ext cx="6673136" cy="175164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More Hidden layers.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Addition of states ( May be time constraint using timer ) </a:t>
            </a:r>
          </a:p>
          <a:p>
            <a:r>
              <a:rPr lang="en-US" sz="2000" dirty="0">
                <a:solidFill>
                  <a:schemeClr val="bg1"/>
                </a:solidFill>
              </a:rPr>
              <a:t>Change in rewards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ACA934-EA08-48E6-98A0-C6CE84CF23F2}"/>
              </a:ext>
            </a:extLst>
          </p:cNvPr>
          <p:cNvSpPr/>
          <p:nvPr/>
        </p:nvSpPr>
        <p:spPr>
          <a:xfrm>
            <a:off x="5028670" y="4203125"/>
            <a:ext cx="2131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Reward vs Time Plot</a:t>
            </a:r>
          </a:p>
        </p:txBody>
      </p:sp>
    </p:spTree>
    <p:extLst>
      <p:ext uri="{BB962C8B-B14F-4D97-AF65-F5344CB8AC3E}">
        <p14:creationId xmlns:p14="http://schemas.microsoft.com/office/powerpoint/2010/main" val="3293924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D1512-DE2D-4DE9-ADBE-FB01228A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95000"/>
                    <a:lumOff val="5000"/>
                  </a:schemeClr>
                </a:solidFill>
              </a:rPr>
              <a:t>References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555748-B9F2-4758-B3AE-074E8229B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6125"/>
            <a:ext cx="10515600" cy="4065588"/>
          </a:xfrm>
        </p:spPr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https://www.intel.ai/demystifying-deep-reinforcement-learning/</a:t>
            </a:r>
            <a:endParaRPr lang="en-US" dirty="0"/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https://kivy.org/doc/stable/tutorials/pong.html</a:t>
            </a:r>
            <a:endParaRPr lang="en-US" dirty="0"/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https://www.udemy.com/artificial-intelligence-az/</a:t>
            </a:r>
            <a:endParaRPr lang="en-US" dirty="0"/>
          </a:p>
          <a:p>
            <a:endParaRPr lang="en-US" dirty="0"/>
          </a:p>
          <a:p>
            <a:r>
              <a:rPr lang="en-US" dirty="0"/>
              <a:t>Link to this project</a:t>
            </a:r>
          </a:p>
          <a:p>
            <a:pPr marL="0" indent="0">
              <a:buNone/>
            </a:pP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https://github.com/gkkhut/Deep-Reinforcement-Learning-for-Simulated-Self-Driving-Car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92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E3003A-FAAC-4043-BD28-C780B044B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Motivation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26AE05-B4E3-46AC-893A-543522CE6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The tasks involved in creating a self driving agent can be divided into 3 categories :</a:t>
            </a:r>
          </a:p>
          <a:p>
            <a:pPr marL="457200" lvl="1" indent="0">
              <a:buNone/>
            </a:pPr>
            <a:r>
              <a:rPr lang="en-US" sz="2000" dirty="0"/>
              <a:t>• </a:t>
            </a:r>
            <a:r>
              <a:rPr lang="en-US" dirty="0"/>
              <a:t>Recognition : </a:t>
            </a:r>
            <a:r>
              <a:rPr lang="en-US" sz="2000" u="sng" dirty="0"/>
              <a:t>Identifying components </a:t>
            </a:r>
            <a:r>
              <a:rPr lang="en-US" sz="2000" dirty="0"/>
              <a:t>of the surrounding environment. </a:t>
            </a:r>
          </a:p>
          <a:p>
            <a:pPr marL="457200" lvl="1" indent="0">
              <a:buNone/>
            </a:pPr>
            <a:r>
              <a:rPr lang="en-US" sz="2000" dirty="0"/>
              <a:t>• </a:t>
            </a:r>
            <a:r>
              <a:rPr lang="en-US" dirty="0"/>
              <a:t>Prediction : </a:t>
            </a:r>
            <a:r>
              <a:rPr lang="en-US" sz="2000" dirty="0"/>
              <a:t>Building internal models that </a:t>
            </a:r>
            <a:r>
              <a:rPr lang="en-US" sz="2000" u="sng" dirty="0"/>
              <a:t>predict the future states </a:t>
            </a:r>
            <a:r>
              <a:rPr lang="en-US" sz="2000" dirty="0"/>
              <a:t>of the environment. </a:t>
            </a:r>
          </a:p>
          <a:p>
            <a:pPr marL="457200" lvl="1" indent="0">
              <a:buNone/>
            </a:pPr>
            <a:r>
              <a:rPr lang="en-US" sz="2000" dirty="0"/>
              <a:t>• </a:t>
            </a:r>
            <a:r>
              <a:rPr lang="en-US" dirty="0"/>
              <a:t>Planning :</a:t>
            </a:r>
            <a:r>
              <a:rPr lang="en-US" sz="2000" dirty="0"/>
              <a:t> Recognition and prediction to </a:t>
            </a:r>
            <a:r>
              <a:rPr lang="en-US" sz="2000" u="sng" dirty="0"/>
              <a:t>plan the future</a:t>
            </a:r>
            <a:r>
              <a:rPr lang="en-US" sz="2000" dirty="0"/>
              <a:t> sequence of driving actions. 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Reinforcement learning can be used in planning part. </a:t>
            </a:r>
          </a:p>
          <a:p>
            <a:pPr marL="0" indent="0">
              <a:buNone/>
            </a:pPr>
            <a:r>
              <a:rPr lang="en-US" dirty="0"/>
              <a:t>Deep Reinforcement learning is one of the most promising approach for human level control.</a:t>
            </a:r>
          </a:p>
        </p:txBody>
      </p:sp>
    </p:spTree>
    <p:extLst>
      <p:ext uri="{BB962C8B-B14F-4D97-AF65-F5344CB8AC3E}">
        <p14:creationId xmlns:p14="http://schemas.microsoft.com/office/powerpoint/2010/main" val="206825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228399-DFAD-4613-A4D2-76D0045DD3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89642" y="4356099"/>
            <a:ext cx="5612713" cy="1231901"/>
          </a:xfrm>
        </p:spPr>
        <p:txBody>
          <a:bodyPr/>
          <a:lstStyle/>
          <a:p>
            <a:pPr algn="ctr">
              <a:defRPr/>
            </a:pPr>
            <a:r>
              <a:rPr lang="es-ES_tradnl" sz="8000" dirty="0"/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08FC48-A500-4284-82F0-3B57569F9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729" y="220481"/>
            <a:ext cx="3462539" cy="341383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BA6B5-297F-4168-A886-0C5129FD7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47445-DE34-4F96-968A-CDB636D81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079"/>
            <a:ext cx="10515600" cy="463579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The project uses a car model developed in </a:t>
            </a:r>
            <a:r>
              <a:rPr lang="en-US" sz="2400" u="sng" dirty="0"/>
              <a:t>Graphical interface </a:t>
            </a:r>
            <a:r>
              <a:rPr lang="en-US" sz="2400" dirty="0"/>
              <a:t>which enables it to </a:t>
            </a:r>
            <a:r>
              <a:rPr lang="en-US" sz="2400" u="sng" dirty="0"/>
              <a:t>travel</a:t>
            </a:r>
            <a:r>
              <a:rPr lang="en-US" sz="2400" dirty="0"/>
              <a:t> from one point to other in a rectangular map using </a:t>
            </a:r>
            <a:r>
              <a:rPr lang="en-US" sz="2400" u="sng" dirty="0"/>
              <a:t>Deep Q learning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It also displays </a:t>
            </a:r>
            <a:r>
              <a:rPr lang="en-US" sz="2400" u="sng" dirty="0"/>
              <a:t>collision avoidance </a:t>
            </a:r>
            <a:r>
              <a:rPr lang="en-US" sz="2400" dirty="0"/>
              <a:t>while moving in the simulation environment. </a:t>
            </a:r>
          </a:p>
          <a:p>
            <a:pPr marL="0" indent="0">
              <a:buNone/>
            </a:pPr>
            <a:r>
              <a:rPr lang="en-US" sz="2400" dirty="0"/>
              <a:t>Deep Q-Learning is the result of combining Q-Learning with an Artificial Neural Network. </a:t>
            </a:r>
          </a:p>
          <a:p>
            <a:pPr marL="0" indent="0">
              <a:buNone/>
            </a:pPr>
            <a:r>
              <a:rPr lang="en-US" sz="2400" dirty="0"/>
              <a:t>In DQN</a:t>
            </a:r>
          </a:p>
          <a:p>
            <a:pPr lvl="1"/>
            <a:r>
              <a:rPr lang="en-US" sz="2000" dirty="0"/>
              <a:t>The states of the environment are </a:t>
            </a:r>
            <a:r>
              <a:rPr lang="en-US" sz="2000" u="sng" dirty="0"/>
              <a:t>encoded by a vector </a:t>
            </a:r>
            <a:r>
              <a:rPr lang="en-US" sz="2000" dirty="0"/>
              <a:t>which is passed as input into the Neural Network. </a:t>
            </a:r>
          </a:p>
          <a:p>
            <a:pPr lvl="1"/>
            <a:r>
              <a:rPr lang="en-US" sz="2000" dirty="0"/>
              <a:t>Then the NN tries to </a:t>
            </a:r>
            <a:r>
              <a:rPr lang="en-US" sz="2000" u="sng" dirty="0"/>
              <a:t>predict</a:t>
            </a:r>
            <a:r>
              <a:rPr lang="en-US" sz="2000" dirty="0"/>
              <a:t> which action should be played, by returning an </a:t>
            </a:r>
            <a:r>
              <a:rPr lang="en-US" sz="2000" u="sng" dirty="0"/>
              <a:t>output Q-value </a:t>
            </a:r>
            <a:r>
              <a:rPr lang="en-US" sz="2000" dirty="0"/>
              <a:t>for each of the possible actions. </a:t>
            </a:r>
          </a:p>
          <a:p>
            <a:pPr lvl="1"/>
            <a:r>
              <a:rPr lang="en-US" sz="2000" dirty="0"/>
              <a:t>Eventually, the </a:t>
            </a:r>
            <a:r>
              <a:rPr lang="en-US" sz="2000" u="sng" dirty="0"/>
              <a:t>best action </a:t>
            </a:r>
            <a:r>
              <a:rPr lang="en-US" sz="2000" dirty="0"/>
              <a:t>to play is </a:t>
            </a:r>
            <a:r>
              <a:rPr lang="en-US" sz="2000" u="sng" dirty="0"/>
              <a:t>chosen</a:t>
            </a:r>
            <a:r>
              <a:rPr lang="en-US" sz="2000" dirty="0"/>
              <a:t> by overlaying a </a:t>
            </a:r>
            <a:r>
              <a:rPr lang="en-US" sz="2000" u="sng" dirty="0"/>
              <a:t>SoftMax function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r>
              <a:rPr lang="en-US" sz="2400" dirty="0"/>
              <a:t>Used Experience replay to avoid the correlation problem.</a:t>
            </a:r>
          </a:p>
        </p:txBody>
      </p:sp>
    </p:spTree>
    <p:extLst>
      <p:ext uri="{BB962C8B-B14F-4D97-AF65-F5344CB8AC3E}">
        <p14:creationId xmlns:p14="http://schemas.microsoft.com/office/powerpoint/2010/main" val="3664360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D0C0A7-9621-40F2-9D49-E2732E5F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E3FEE-6BCA-4660-89B6-34822EF1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en-US" dirty="0"/>
              <a:t>Development of </a:t>
            </a:r>
            <a:r>
              <a:rPr lang="en-US" u="sng" dirty="0"/>
              <a:t>Graphical interface </a:t>
            </a:r>
            <a:r>
              <a:rPr lang="en-US" dirty="0"/>
              <a:t>with a car and sensors in a rectangular map. </a:t>
            </a:r>
          </a:p>
          <a:p>
            <a:r>
              <a:rPr lang="en-US" dirty="0"/>
              <a:t>Used Reinforcement learning to </a:t>
            </a:r>
            <a:r>
              <a:rPr lang="en-US" u="sng" dirty="0"/>
              <a:t>teach</a:t>
            </a:r>
            <a:r>
              <a:rPr lang="en-US" dirty="0"/>
              <a:t> the car through </a:t>
            </a:r>
            <a:r>
              <a:rPr lang="en-US" u="sng" dirty="0"/>
              <a:t>interaction</a:t>
            </a:r>
            <a:r>
              <a:rPr lang="en-US" dirty="0"/>
              <a:t> with environment. </a:t>
            </a:r>
          </a:p>
          <a:p>
            <a:r>
              <a:rPr lang="en-US" dirty="0"/>
              <a:t>Formalized RL problem in Markov Decision Process. </a:t>
            </a:r>
          </a:p>
          <a:p>
            <a:r>
              <a:rPr lang="en-US" dirty="0"/>
              <a:t>Q-learning algorithms to solve Markov Decision Process problem. </a:t>
            </a:r>
          </a:p>
          <a:p>
            <a:r>
              <a:rPr lang="en-US" dirty="0"/>
              <a:t>Deep Q learning</a:t>
            </a:r>
          </a:p>
          <a:p>
            <a:r>
              <a:rPr lang="en-US" dirty="0"/>
              <a:t>Experience Replay to avoid correlation problem.</a:t>
            </a:r>
          </a:p>
        </p:txBody>
      </p:sp>
    </p:spTree>
    <p:extLst>
      <p:ext uri="{BB962C8B-B14F-4D97-AF65-F5344CB8AC3E}">
        <p14:creationId xmlns:p14="http://schemas.microsoft.com/office/powerpoint/2010/main" val="2391640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DB69D-7E96-42F9-8B3C-50900620B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95000"/>
                    <a:lumOff val="5000"/>
                  </a:schemeClr>
                </a:solidFill>
              </a:rPr>
              <a:t>Key Concept's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49B32-1BD5-4A6B-84AF-4117BC709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00521"/>
            <a:ext cx="10822757" cy="493021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Reinforcement Learning :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000" dirty="0"/>
              <a:t>Reinforcement Learning is a part of Machine Learning which mainly focuses on making models which learn from mistakes so as to maximize the rewards.</a:t>
            </a:r>
          </a:p>
          <a:p>
            <a:pPr marL="0" indent="0" algn="ctr">
              <a:buNone/>
            </a:pPr>
            <a:r>
              <a:rPr lang="en-US" sz="2000" dirty="0"/>
              <a:t>Environment -&gt; Try and Fail -&gt; Eventually Learn-&gt; Reach Goal.</a:t>
            </a:r>
          </a:p>
          <a:p>
            <a:pPr marL="0" indent="0">
              <a:buNone/>
            </a:pPr>
            <a:r>
              <a:rPr lang="en-US" sz="2400" b="1" dirty="0"/>
              <a:t>Markov Decision Process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000" dirty="0"/>
              <a:t>Markov decision processes (MDPs) provides a mathematical framework for model decision making in situations where the outcomes are </a:t>
            </a:r>
            <a:r>
              <a:rPr lang="en-US" sz="2000" u="sng" dirty="0"/>
              <a:t>partly random </a:t>
            </a:r>
            <a:r>
              <a:rPr lang="en-US" sz="2000" dirty="0"/>
              <a:t>and </a:t>
            </a:r>
            <a:r>
              <a:rPr lang="en-US" sz="2000" u="sng" dirty="0"/>
              <a:t>partly under the control</a:t>
            </a:r>
            <a:r>
              <a:rPr lang="en-US" sz="2000" dirty="0"/>
              <a:t> of a decision maker.</a:t>
            </a:r>
          </a:p>
          <a:p>
            <a:pPr marL="0" indent="0">
              <a:buNone/>
            </a:pPr>
            <a:r>
              <a:rPr lang="en-US" sz="2000" dirty="0"/>
              <a:t>A Markov Decision Process is a tuple (S ; A ; T; R) </a:t>
            </a:r>
          </a:p>
          <a:p>
            <a:pPr marL="0" indent="0">
              <a:buNone/>
            </a:pPr>
            <a:r>
              <a:rPr lang="en-US" sz="2000" dirty="0"/>
              <a:t>where: </a:t>
            </a:r>
          </a:p>
          <a:p>
            <a:pPr marL="457200" lvl="1" indent="0">
              <a:buNone/>
            </a:pPr>
            <a:r>
              <a:rPr lang="en-US" sz="1600" b="1" dirty="0"/>
              <a:t>S</a:t>
            </a:r>
            <a:r>
              <a:rPr lang="en-US" sz="1600" dirty="0"/>
              <a:t> - set of the different states</a:t>
            </a:r>
          </a:p>
          <a:p>
            <a:pPr marL="457200" lvl="1" indent="0">
              <a:buNone/>
            </a:pPr>
            <a:r>
              <a:rPr lang="en-US" sz="1600" b="1" dirty="0"/>
              <a:t>A</a:t>
            </a:r>
            <a:r>
              <a:rPr lang="en-US" sz="1600" dirty="0"/>
              <a:t> - set of the different actions that can be played at each time t</a:t>
            </a:r>
          </a:p>
          <a:p>
            <a:pPr marL="457200" lvl="1" indent="0">
              <a:buNone/>
            </a:pPr>
            <a:r>
              <a:rPr lang="en-US" sz="1600" b="1" dirty="0"/>
              <a:t>T</a:t>
            </a:r>
            <a:r>
              <a:rPr lang="en-US" sz="1600" dirty="0"/>
              <a:t> - Transition rule</a:t>
            </a:r>
          </a:p>
          <a:p>
            <a:pPr marL="457200" lvl="1" indent="0">
              <a:buNone/>
            </a:pPr>
            <a:r>
              <a:rPr lang="en-US" sz="1600" b="1" dirty="0"/>
              <a:t>R</a:t>
            </a:r>
            <a:r>
              <a:rPr lang="en-US" sz="1600" dirty="0"/>
              <a:t> - Reward function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A0E9FE0-9241-4843-A182-BF8C812BF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650" y="4631906"/>
            <a:ext cx="3486150" cy="17640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512E6D-787A-4954-9B6A-74F1FC4CF654}"/>
              </a:ext>
            </a:extLst>
          </p:cNvPr>
          <p:cNvSpPr txBox="1"/>
          <p:nvPr/>
        </p:nvSpPr>
        <p:spPr>
          <a:xfrm>
            <a:off x="0" y="6599934"/>
            <a:ext cx="70622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from https://www.coursera.org/lecture/practical-rl/markov-decision-process-d9I1E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88630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57CCF-50CB-451A-AE20-27366CDA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Learning Process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205E3F-2F90-4CDF-B312-E3DE6E802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4"/>
          <a:stretch/>
        </p:blipFill>
        <p:spPr>
          <a:xfrm>
            <a:off x="3716845" y="871294"/>
            <a:ext cx="7835075" cy="57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05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6A9D4B-9E9F-4AD6-B57B-0004F828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Learning Process continued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34CB301-57CA-4D40-9AFE-3BF1E95DE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" t="5671" r="2608"/>
          <a:stretch/>
        </p:blipFill>
        <p:spPr>
          <a:xfrm>
            <a:off x="3608404" y="839260"/>
            <a:ext cx="8367626" cy="412894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EAD1E0-21D9-4C30-A0A1-382634090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56" y="5807461"/>
            <a:ext cx="3474720" cy="89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66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BDFADB-3DBA-48B5-9EB4-CB6A7C1F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Simulation Environment &amp; 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D5819-3FB1-444D-8AC0-E17CE1154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772"/>
            <a:ext cx="10964159" cy="35646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The Car model and sensor is build in Kivy and then imported in python program to add the attributes. </a:t>
            </a:r>
          </a:p>
          <a:p>
            <a:r>
              <a:rPr lang="en-US" sz="2400" dirty="0"/>
              <a:t>Obstacles created using Python with an array that has as many cells similar as the graphic interface has pixels. </a:t>
            </a:r>
          </a:p>
          <a:p>
            <a:pPr marL="457200" lvl="1" indent="0">
              <a:buNone/>
            </a:pPr>
            <a:r>
              <a:rPr lang="en-US" sz="2000" dirty="0"/>
              <a:t>Each cell has </a:t>
            </a:r>
          </a:p>
          <a:p>
            <a:pPr lvl="2"/>
            <a:r>
              <a:rPr lang="en-US" sz="1600" dirty="0"/>
              <a:t>1 – if obstacle present</a:t>
            </a:r>
          </a:p>
          <a:p>
            <a:pPr lvl="2"/>
            <a:r>
              <a:rPr lang="en-US" sz="1600" dirty="0"/>
              <a:t>0 otherwise. </a:t>
            </a:r>
          </a:p>
          <a:p>
            <a:r>
              <a:rPr lang="en-US" sz="2400" dirty="0"/>
              <a:t>The values are updated 0.016 per seconds in the simulation environment. (60fps) </a:t>
            </a:r>
          </a:p>
          <a:p>
            <a:r>
              <a:rPr lang="en-US" sz="2400" dirty="0"/>
              <a:t>Load button on screen can be used to load the last saved trained network.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627D0F-EACE-43F9-8E5D-51D5A3BAF450}"/>
              </a:ext>
            </a:extLst>
          </p:cNvPr>
          <p:cNvSpPr txBox="1"/>
          <p:nvPr/>
        </p:nvSpPr>
        <p:spPr>
          <a:xfrm>
            <a:off x="3555592" y="5492030"/>
            <a:ext cx="3878135" cy="110151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dirty="0"/>
              <a:t>Tools: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Programming language : Python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Libraries : Kivy , NumPy , Torch</a:t>
            </a:r>
          </a:p>
        </p:txBody>
      </p:sp>
    </p:spTree>
    <p:extLst>
      <p:ext uri="{BB962C8B-B14F-4D97-AF65-F5344CB8AC3E}">
        <p14:creationId xmlns:p14="http://schemas.microsoft.com/office/powerpoint/2010/main" val="3839511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38059-A192-4683-B218-18B868BCD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95000"/>
                    <a:lumOff val="5000"/>
                  </a:schemeClr>
                </a:solidFill>
              </a:rPr>
              <a:t>Deep Q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09592-25AF-4287-8472-899747534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015"/>
            <a:ext cx="10515600" cy="4477469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Q Learning</a:t>
            </a:r>
          </a:p>
          <a:p>
            <a:pPr marL="0" indent="0">
              <a:buNone/>
            </a:pPr>
            <a:r>
              <a:rPr lang="en-US" sz="2400" dirty="0"/>
              <a:t>Number of states : 5 </a:t>
            </a:r>
          </a:p>
          <a:p>
            <a:pPr lvl="1"/>
            <a:r>
              <a:rPr lang="en-US" sz="2000" dirty="0"/>
              <a:t>Signal from Front Sensor, </a:t>
            </a:r>
          </a:p>
          <a:p>
            <a:pPr lvl="1"/>
            <a:r>
              <a:rPr lang="en-US" sz="2000" dirty="0"/>
              <a:t>Signal from Left Sensor, </a:t>
            </a:r>
          </a:p>
          <a:p>
            <a:pPr lvl="1"/>
            <a:r>
              <a:rPr lang="en-US" sz="2000" dirty="0"/>
              <a:t>Signal from Right Sensor, </a:t>
            </a:r>
          </a:p>
          <a:p>
            <a:pPr lvl="1"/>
            <a:r>
              <a:rPr lang="en-US" sz="2000" dirty="0"/>
              <a:t>Orientation of the car with respect to the goal, </a:t>
            </a:r>
          </a:p>
          <a:p>
            <a:pPr lvl="1"/>
            <a:r>
              <a:rPr lang="en-US" sz="2000" dirty="0"/>
              <a:t>Negative of the Orientation of the car with respect to the goal.</a:t>
            </a:r>
          </a:p>
          <a:p>
            <a:pPr marL="0" indent="0">
              <a:buNone/>
            </a:pPr>
            <a:r>
              <a:rPr lang="en-US" sz="2400" dirty="0"/>
              <a:t>Number of actions : 3 ( Move Left, Move Right , Move straight) </a:t>
            </a:r>
          </a:p>
          <a:p>
            <a:pPr marL="0" indent="0">
              <a:buNone/>
            </a:pPr>
            <a:r>
              <a:rPr lang="en-US" sz="2400" dirty="0"/>
              <a:t>Discount Factor : 0.9 </a:t>
            </a:r>
          </a:p>
          <a:p>
            <a:pPr marL="0" indent="0">
              <a:buNone/>
            </a:pPr>
            <a:r>
              <a:rPr lang="en-US" sz="2400" dirty="0"/>
              <a:t>Rewards :</a:t>
            </a:r>
          </a:p>
          <a:p>
            <a:pPr lvl="1"/>
            <a:r>
              <a:rPr lang="en-US" sz="1800" dirty="0"/>
              <a:t> -1 ( When in contact with obstacle) </a:t>
            </a:r>
          </a:p>
          <a:p>
            <a:pPr lvl="1"/>
            <a:r>
              <a:rPr lang="en-US" sz="1800" dirty="0"/>
              <a:t>-0.2 ( When car moves away from the direction of the goal )</a:t>
            </a:r>
          </a:p>
          <a:p>
            <a:pPr lvl="1"/>
            <a:r>
              <a:rPr lang="en-US" sz="1800" dirty="0"/>
              <a:t> -1 ( When car is near any of the four edges) </a:t>
            </a:r>
          </a:p>
          <a:p>
            <a:pPr lvl="1"/>
            <a:r>
              <a:rPr lang="en-US" sz="1800" dirty="0"/>
              <a:t>0.1 ( When car is moving closer to the goal )</a:t>
            </a:r>
          </a:p>
        </p:txBody>
      </p:sp>
    </p:spTree>
    <p:extLst>
      <p:ext uri="{BB962C8B-B14F-4D97-AF65-F5344CB8AC3E}">
        <p14:creationId xmlns:p14="http://schemas.microsoft.com/office/powerpoint/2010/main" val="3339932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923</Words>
  <Application>Microsoft Office PowerPoint</Application>
  <PresentationFormat>Widescreen</PresentationFormat>
  <Paragraphs>106</Paragraphs>
  <Slides>20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Gill Sans MT</vt:lpstr>
      <vt:lpstr>Raleway Black</vt:lpstr>
      <vt:lpstr>Raleway Light</vt:lpstr>
      <vt:lpstr>Tw Cen MT</vt:lpstr>
      <vt:lpstr>Office Theme</vt:lpstr>
      <vt:lpstr>Deep Reinforcement Learning for Simulated Self Driving Car</vt:lpstr>
      <vt:lpstr>Motivation</vt:lpstr>
      <vt:lpstr>Introduction</vt:lpstr>
      <vt:lpstr>Approach</vt:lpstr>
      <vt:lpstr>Key Concept's</vt:lpstr>
      <vt:lpstr>Learning Process</vt:lpstr>
      <vt:lpstr>Learning Process continued</vt:lpstr>
      <vt:lpstr>Simulation Environment &amp; Tools Used</vt:lpstr>
      <vt:lpstr>Deep Q Network</vt:lpstr>
      <vt:lpstr>Deep Q Network</vt:lpstr>
      <vt:lpstr>Task 1 : Movement from A to B</vt:lpstr>
      <vt:lpstr>Result : Task 1</vt:lpstr>
      <vt:lpstr>Task 2 : Movement confined in a Road while going from A to B</vt:lpstr>
      <vt:lpstr>Result : Task 2</vt:lpstr>
      <vt:lpstr>Task 3 : Collison avoidance while going from A to B</vt:lpstr>
      <vt:lpstr>Result : Task 3</vt:lpstr>
      <vt:lpstr>Challenges and Future Work ….</vt:lpstr>
      <vt:lpstr>Future Work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Reinforcement Learning for Simulated Self Driving Car</dc:title>
  <dc:creator>Gunjan Khut</dc:creator>
  <cp:lastModifiedBy>Gunjan Khut</cp:lastModifiedBy>
  <cp:revision>103</cp:revision>
  <dcterms:created xsi:type="dcterms:W3CDTF">2019-05-06T18:21:03Z</dcterms:created>
  <dcterms:modified xsi:type="dcterms:W3CDTF">2019-05-07T04:51:03Z</dcterms:modified>
</cp:coreProperties>
</file>